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261" r:id="rId7"/>
    <p:sldId id="309" r:id="rId8"/>
    <p:sldId id="268" r:id="rId9"/>
    <p:sldId id="337" r:id="rId10"/>
    <p:sldId id="338" r:id="rId11"/>
    <p:sldId id="339" r:id="rId12"/>
    <p:sldId id="272" r:id="rId13"/>
    <p:sldId id="271" r:id="rId14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0" userDrawn="1">
          <p15:clr>
            <a:srgbClr val="A4A3A4"/>
          </p15:clr>
        </p15:guide>
        <p15:guide id="2" pos="2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62339320" name="T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80"/>
        <p:guide pos="20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对于一个目标行为类别，每个用户都有有限数量的可能的用户行为模式。通过详尽地列举所有的可能性，可以产生最佳的行为模式，但这将导致显著的空间和时间成本，被称为</a:t>
            </a:r>
            <a:r>
              <a:rPr lang="en-US" altLang="zh-CN"/>
              <a:t>“</a:t>
            </a:r>
            <a:r>
              <a:rPr lang="zh-CN" altLang="en-US"/>
              <a:t>组合爆炸</a:t>
            </a:r>
            <a:r>
              <a:rPr lang="en-US" altLang="zh-CN"/>
              <a:t>”</a:t>
            </a:r>
            <a:r>
              <a:rPr lang="zh-CN" altLang="en-US"/>
              <a:t>。</a:t>
            </a:r>
            <a:br>
              <a:rPr lang="zh-CN" altLang="en-US"/>
            </a:br>
            <a:r>
              <a:rPr lang="zh-CN" altLang="en-US"/>
              <a:t>以前的方法要么简单地无约束地聚合行为表示，要么为行为定义严格的顺序关系，从而导致对用户行为模式的建模不足</a:t>
            </a:r>
            <a:br>
              <a:rPr lang="zh-CN" altLang="en-US"/>
            </a:br>
            <a:r>
              <a:rPr lang="zh-CN" altLang="en-US"/>
              <a:t>然而，用户的行为模式并不是固定的，而是可能呈现出多种组合。</a:t>
            </a:r>
            <a:endParaRPr lang="zh-CN" altLang="en-US"/>
          </a:p>
          <a:p>
            <a:r>
              <a:rPr lang="zh-CN" altLang="en-US"/>
              <a:t>用户</a:t>
            </a:r>
            <a:r>
              <a:rPr lang="en-US" altLang="zh-CN"/>
              <a:t>A</a:t>
            </a:r>
            <a:r>
              <a:rPr lang="zh-CN" altLang="en-US"/>
              <a:t>的行为模式可能是：浏览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购买。</a:t>
            </a:r>
            <a:endParaRPr lang="en-US" altLang="zh-CN"/>
          </a:p>
          <a:p>
            <a:r>
              <a:rPr lang="zh-CN" altLang="en-US"/>
              <a:t>用户</a:t>
            </a:r>
            <a:r>
              <a:rPr lang="en-US" altLang="zh-CN"/>
              <a:t>B</a:t>
            </a:r>
            <a:r>
              <a:rPr lang="zh-CN" altLang="en-US"/>
              <a:t>的行为模式可能是：浏览</a:t>
            </a:r>
            <a:r>
              <a:rPr lang="en-US" altLang="zh-CN"/>
              <a:t> </a:t>
            </a:r>
            <a:r>
              <a:rPr lang="en-US" altLang="en-US"/>
              <a:t>→ </a:t>
            </a:r>
            <a:r>
              <a:rPr lang="zh-CN" altLang="en-US"/>
              <a:t>购物车</a:t>
            </a:r>
            <a:r>
              <a:rPr lang="en-US" altLang="en-US"/>
              <a:t> →</a:t>
            </a:r>
            <a:r>
              <a:rPr lang="en-US" altLang="zh-CN"/>
              <a:t> </a:t>
            </a:r>
            <a:r>
              <a:rPr lang="zh-CN" altLang="en-US"/>
              <a:t>购买。</a:t>
            </a:r>
            <a:endParaRPr lang="en-US" altLang="zh-CN"/>
          </a:p>
          <a:p>
            <a:r>
              <a:rPr lang="zh-CN" altLang="en-US"/>
              <a:t>用户</a:t>
            </a:r>
            <a:r>
              <a:rPr lang="en-US" altLang="zh-CN"/>
              <a:t>C</a:t>
            </a:r>
            <a:r>
              <a:rPr lang="zh-CN" altLang="en-US"/>
              <a:t>的行为模式可能是：直接购买（跳过浏览和加购）。</a:t>
            </a:r>
            <a:br>
              <a:rPr lang="zh-CN" altLang="en-US"/>
            </a:br>
            <a:r>
              <a:rPr lang="zh-CN" altLang="en-US"/>
              <a:t>正向传播中的特征分布差异，在多任务学习（</a:t>
            </a:r>
            <a:r>
              <a:rPr lang="en-US" altLang="zh-CN"/>
              <a:t>MTL</a:t>
            </a:r>
            <a:r>
              <a:rPr lang="zh-CN" altLang="en-US"/>
              <a:t>）中，不同的任务（如浏览、加购、购买）可能具有不同的特征分布。例如，浏览行为的特征可能与购买行为的特征在统计分布上有所不同。当模型试图将来自不同任务的特征进行聚合（例如通过加权平均或其他方式）时，由于这些特征分布不同，聚合过程可能会引入偏差。具体来说，某些任务的特征可能主导聚合结果，导致其他任务的特征被忽略或削弱，从而影响模型的预测准确性。反向传播的标签分布差异。当模型同时优化多个任务时，不同任务的梯度可能会相互冲突。具体来说，某个任务的梯度更新可能会对另一个任务的优化产生负面影响。例如，优化浏览任务的梯度更新可能会干扰购买任务的优化，导致购买任务的预测性能下降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行为中的约束，定义了当前的行为节点学习过程不能包含下游行为的语义信息。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行为前约束，用户以预先确定的行为顺序与项目进行交互。因此，当前行为的上游行为信息是必不可少的。</a:t>
            </a:r>
            <a:endParaRPr lang="zh-CN" altLang="en-US"/>
          </a:p>
          <a:p>
            <a:r>
              <a:rPr lang="zh-CN" altLang="en-US">
                <a:sym typeface="+mn-ea"/>
              </a:rPr>
              <a:t>行为中的约束，定义了当前的行为节点学习过程不能包含下游行为的语义信息。</a:t>
            </a:r>
            <a:r>
              <a:rPr lang="zh-CN" altLang="en-US"/>
              <a:t>确保当前行为的表示能够捕捉复杂的用户行为模式，同时避免信息泄露。</a:t>
            </a:r>
            <a:endParaRPr lang="zh-CN" altLang="en-US"/>
          </a:p>
          <a:p>
            <a:r>
              <a:rPr lang="zh-CN" altLang="en-US"/>
              <a:t>行为后的约束，确保模型能够捕捉用户行为模式的不同结束方式。</a:t>
            </a:r>
            <a:endParaRPr lang="zh-CN" altLang="en-US"/>
          </a:p>
          <a:p>
            <a:r>
              <a:rPr lang="zh-CN" altLang="en-US"/>
              <a:t>正向传播中的改进：通过生成行为特定的专家和行为拟合专家，减轻特征分布差异带来的偏差。</a:t>
            </a:r>
            <a:endParaRPr lang="en-US" altLang="zh-CN"/>
          </a:p>
          <a:p>
            <a:r>
              <a:rPr lang="zh-CN" altLang="en-US"/>
              <a:t>反向传播中的改进：通过停止梯度操作和任务特定的损失函数，减轻负迁移问题。</a:t>
            </a:r>
            <a:br>
              <a:rPr lang="zh-CN" altLang="en-US"/>
            </a:br>
            <a:r>
              <a:rPr lang="en-US" altLang="zh-CN"/>
              <a:t>w/o COGCN</a:t>
            </a:r>
            <a:r>
              <a:rPr lang="zh-CN" altLang="en-US"/>
              <a:t>：用多个</a:t>
            </a:r>
            <a:r>
              <a:rPr lang="en-US" altLang="zh-CN"/>
              <a:t> LightGCN </a:t>
            </a:r>
            <a:r>
              <a:rPr lang="zh-CN" altLang="en-US"/>
              <a:t>替换</a:t>
            </a:r>
            <a:r>
              <a:rPr lang="en-US" altLang="zh-CN"/>
              <a:t> COGCN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COPF-P</a:t>
            </a:r>
            <a:r>
              <a:rPr lang="zh-CN" altLang="en-US"/>
              <a:t>：移除行为前约束。</a:t>
            </a:r>
            <a:endParaRPr lang="en-US" altLang="zh-CN"/>
          </a:p>
          <a:p>
            <a:r>
              <a:rPr lang="en-US" altLang="zh-CN"/>
              <a:t>COPF-A</a:t>
            </a:r>
            <a:r>
              <a:rPr lang="zh-CN" altLang="en-US"/>
              <a:t>：移除行为中约束。</a:t>
            </a:r>
            <a:endParaRPr lang="en-US" altLang="zh-CN"/>
          </a:p>
          <a:p>
            <a:r>
              <a:rPr lang="en-US" altLang="zh-CN"/>
              <a:t>COPF-D</a:t>
            </a:r>
            <a:r>
              <a:rPr lang="zh-CN" altLang="en-US"/>
              <a:t>：移除行为后约束（同时没有</a:t>
            </a:r>
            <a:r>
              <a:rPr lang="en-US" altLang="zh-CN"/>
              <a:t> DFME</a:t>
            </a:r>
            <a:r>
              <a:rPr lang="zh-CN" altLang="en-US"/>
              <a:t>）。</a:t>
            </a:r>
            <a:endParaRPr lang="en-US" altLang="zh-CN"/>
          </a:p>
          <a:p>
            <a:r>
              <a:rPr lang="en-US" altLang="zh-CN"/>
              <a:t>COPF-F</a:t>
            </a:r>
            <a:r>
              <a:rPr lang="zh-CN" altLang="en-US"/>
              <a:t>：移除行为前和行为中约束。</a:t>
            </a:r>
            <a:endParaRPr lang="en-US" altLang="zh-CN"/>
          </a:p>
          <a:p>
            <a:r>
              <a:rPr lang="en-US" altLang="zh-CN"/>
              <a:t>COPF-C</a:t>
            </a:r>
            <a:r>
              <a:rPr lang="zh-CN" altLang="en-US"/>
              <a:t>：使用严格的级联范式。</a:t>
            </a:r>
            <a:endParaRPr lang="en-US" altLang="zh-CN"/>
          </a:p>
          <a:p>
            <a:r>
              <a:rPr lang="en-US" altLang="zh-CN"/>
              <a:t>COPF-B</a:t>
            </a:r>
            <a:r>
              <a:rPr lang="zh-CN" altLang="en-US"/>
              <a:t>：使用严格的行为前约束。</a:t>
            </a:r>
            <a:endParaRPr lang="en-US" altLang="zh-CN"/>
          </a:p>
          <a:p>
            <a:r>
              <a:rPr lang="en-US" altLang="zh-CN"/>
              <a:t>COPF-H</a:t>
            </a:r>
            <a:r>
              <a:rPr lang="zh-CN" altLang="en-US"/>
              <a:t>：使用严格的行为中约束。</a:t>
            </a:r>
            <a:endParaRPr lang="zh-CN" altLang="en-US"/>
          </a:p>
          <a:p>
            <a:r>
              <a:rPr lang="en-US" altLang="zh-CN"/>
              <a:t>w/o DFME</a:t>
            </a:r>
            <a:r>
              <a:rPr lang="zh-CN" altLang="en-US"/>
              <a:t>：用双线性模块替换</a:t>
            </a:r>
            <a:r>
              <a:rPr lang="en-US" altLang="zh-CN"/>
              <a:t> DFME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w/o con.</a:t>
            </a:r>
            <a:r>
              <a:rPr lang="zh-CN" altLang="en-US"/>
              <a:t>：移除对比学习。</a:t>
            </a:r>
            <a:endParaRPr lang="en-US" altLang="zh-CN"/>
          </a:p>
          <a:p>
            <a:r>
              <a:rPr lang="en-US" altLang="zh-CN"/>
              <a:t>w/o for.</a:t>
            </a:r>
            <a:r>
              <a:rPr lang="zh-CN" altLang="en-US"/>
              <a:t>：移除正向传播中的改进。</a:t>
            </a:r>
            <a:endParaRPr lang="en-US" altLang="zh-CN"/>
          </a:p>
          <a:p>
            <a:r>
              <a:rPr lang="en-US" altLang="zh-CN"/>
              <a:t>w/o back.</a:t>
            </a:r>
            <a:r>
              <a:rPr lang="zh-CN" altLang="en-US"/>
              <a:t>：移除反向传播中的改进。</a:t>
            </a:r>
            <a:endParaRPr lang="en-US" altLang="zh-CN"/>
          </a:p>
          <a:p>
            <a:r>
              <a:rPr lang="en-US" altLang="zh-CN"/>
              <a:t>all sg.</a:t>
            </a:r>
            <a:r>
              <a:rPr lang="zh-CN" altLang="en-US"/>
              <a:t>：在反向传播中使用简单的停止梯度策略。</a:t>
            </a:r>
            <a:endParaRPr lang="en-US" altLang="zh-CN"/>
          </a:p>
          <a:p>
            <a:r>
              <a:rPr lang="en-US" altLang="zh-CN"/>
              <a:t>w/o fit.</a:t>
            </a:r>
            <a:r>
              <a:rPr lang="zh-CN" altLang="en-US"/>
              <a:t>：移除正向和反向传播中的改进。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976360" y="565912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5300" y="1447800"/>
            <a:ext cx="10638790" cy="556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Combinatorial Optimization Perspective based Framework for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Multi-behavior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09100" y="530987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 2025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63670" y="5257800"/>
            <a:ext cx="4740910" cy="83883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indent="0" algn="ctr" fontAlgn="auto">
              <a:lnSpc>
                <a:spcPct val="15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https://github.com/1918190/COPF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.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indent="0" algn="ctr" fontAlgn="auto">
              <a:lnSpc>
                <a:spcPct val="15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4945" y="2318385"/>
            <a:ext cx="9290050" cy="3027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l="1548" t="1368" r="2464" b="1770"/>
          <a:stretch>
            <a:fillRect/>
          </a:stretch>
        </p:blipFill>
        <p:spPr>
          <a:xfrm>
            <a:off x="457200" y="1219200"/>
            <a:ext cx="4909185" cy="55613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150620"/>
            <a:ext cx="5716270" cy="28111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rcRect r="1588" b="2419"/>
          <a:stretch>
            <a:fillRect/>
          </a:stretch>
        </p:blipFill>
        <p:spPr>
          <a:xfrm>
            <a:off x="5638800" y="3886200"/>
            <a:ext cx="5943600" cy="2894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14926" y="30479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52492" y="49860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76530" y="4343400"/>
            <a:ext cx="11945620" cy="2399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/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Combination optimization for Multi-Behavior Fusion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Previous methods either simply aggregate behavior representations without constraints or define strict sequential relationships for behaviors.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Coordination of Correlations between Tasks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Differences in feature space distribution during forward propagation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Most existing methods overlook this aspect, leading to biases in information aggregation.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Differences in label space distribution during backward propagation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Existing methods learn information from different behaviors but encounter conflicts during gradient updates due to differences in label distributions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996950"/>
            <a:ext cx="5955665" cy="3346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310" y="1525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28692" y="3044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914400"/>
            <a:ext cx="10126345" cy="5893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188085"/>
            <a:ext cx="5975350" cy="5892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0525" y="1752600"/>
            <a:ext cx="6370320" cy="590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rcRect l="1470" r="58827" b="19877"/>
          <a:stretch>
            <a:fillRect/>
          </a:stretch>
        </p:blipFill>
        <p:spPr>
          <a:xfrm>
            <a:off x="685800" y="1304925"/>
            <a:ext cx="4114800" cy="48748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0525" y="2286000"/>
            <a:ext cx="4264660" cy="7454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3048000"/>
            <a:ext cx="5363210" cy="4838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6725" y="3591560"/>
            <a:ext cx="5379085" cy="4305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62400"/>
            <a:ext cx="4587240" cy="8756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6725" y="4759325"/>
            <a:ext cx="4311015" cy="8680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6725" y="5768975"/>
            <a:ext cx="4479925" cy="822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90" y="2362200"/>
            <a:ext cx="6163945" cy="9182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3733800"/>
            <a:ext cx="5431790" cy="6546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2286000"/>
            <a:ext cx="2264410" cy="2433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72260"/>
            <a:ext cx="4735195" cy="42430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595" y="4267200"/>
            <a:ext cx="7304405" cy="5975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5029200"/>
            <a:ext cx="5901055" cy="676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335" y="1676400"/>
            <a:ext cx="675449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330" y="1441450"/>
            <a:ext cx="6052820" cy="6438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2071370"/>
            <a:ext cx="6120130" cy="13487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420110"/>
            <a:ext cx="5610225" cy="11753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4572000"/>
            <a:ext cx="6086475" cy="1025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5715000"/>
            <a:ext cx="5868670" cy="9010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rcRect l="1293"/>
          <a:stretch>
            <a:fillRect/>
          </a:stretch>
        </p:blipFill>
        <p:spPr>
          <a:xfrm>
            <a:off x="75565" y="1371600"/>
            <a:ext cx="5993765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299210"/>
            <a:ext cx="5634355" cy="52279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25" y="1381125"/>
            <a:ext cx="5880100" cy="4694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245870"/>
            <a:ext cx="6363335" cy="2640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3886200"/>
            <a:ext cx="6407150" cy="29178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2798</Words>
  <Application>WPS 演示</Application>
  <PresentationFormat>On-screen Show (4:3)</PresentationFormat>
  <Paragraphs>155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52</cp:revision>
  <dcterms:created xsi:type="dcterms:W3CDTF">2023-09-17T03:47:00Z</dcterms:created>
  <dcterms:modified xsi:type="dcterms:W3CDTF">2025-03-04T11:15:30Z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2052-12.1.0.20305</vt:lpwstr>
  </property>
</Properties>
</file>